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0" r:id="rId4"/>
  </p:sldMasterIdLst>
  <p:notesMasterIdLst>
    <p:notesMasterId r:id="rId13"/>
  </p:notesMasterIdLst>
  <p:sldIdLst>
    <p:sldId id="256" r:id="rId5"/>
    <p:sldId id="307" r:id="rId6"/>
    <p:sldId id="310" r:id="rId7"/>
    <p:sldId id="311" r:id="rId8"/>
    <p:sldId id="303" r:id="rId9"/>
    <p:sldId id="305" r:id="rId10"/>
    <p:sldId id="306" r:id="rId11"/>
    <p:sldId id="302" r:id="rId12"/>
  </p:sldIdLst>
  <p:sldSz cx="9144000" cy="5143500" type="screen16x9"/>
  <p:notesSz cx="6858000" cy="9144000"/>
  <p:embeddedFontLst>
    <p:embeddedFont>
      <p:font typeface="Overpass" panose="020B0604020202020204" charset="0"/>
      <p:regular r:id="rId14"/>
      <p:bold r:id="rId15"/>
      <p:italic r:id="rId16"/>
      <p:boldItalic r:id="rId17"/>
    </p:embeddedFont>
    <p:embeddedFont>
      <p:font typeface="Source Sans Pro" panose="020B0503030403020204" pitchFamily="34" charset="0"/>
      <p:regular r:id="rId18"/>
      <p:bold r:id="rId19"/>
      <p:italic r:id="rId20"/>
      <p:boldItalic r:id="rId21"/>
    </p:embeddedFont>
    <p:embeddedFont>
      <p:font typeface="Source Sans Pro Black" panose="020B0803030403020204" pitchFamily="34" charset="0"/>
      <p:bold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BC1F"/>
    <a:srgbClr val="0070C0"/>
    <a:srgbClr val="0271C2"/>
    <a:srgbClr val="0B81D5"/>
    <a:srgbClr val="0C7C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9A1C2EF-F670-46CA-8D41-4DA84893E08D}">
  <a:tblStyle styleId="{D9A1C2EF-F670-46CA-8D41-4DA84893E08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249" autoAdjust="0"/>
  </p:normalViewPr>
  <p:slideViewPr>
    <p:cSldViewPr snapToGrid="0">
      <p:cViewPr varScale="1">
        <p:scale>
          <a:sx n="198" d="100"/>
          <a:sy n="198" d="100"/>
        </p:scale>
        <p:origin x="198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9661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9882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120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1634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1751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067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gb47398cd52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5" name="Google Shape;1635;gb47398cd52_0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9B8B4-C39D-8D5C-8218-4D22141097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44D193-892B-583A-6736-34E597602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F2852-7599-7F4D-BDE9-50EF2188A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3C0D-C9D7-498F-9A2C-C8A8E58B3D9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F3CA3-B071-0A2C-ED69-E746FF5A9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E29AF8-C9EF-01ED-728D-657198AB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321B2-B9D8-460E-AE64-02062633E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68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3075-3E17-DE39-737D-36F8E602A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1DFB58-B79A-1C03-CFCB-9D295B874F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D3846-D29A-D84A-A79E-BAA9E0D18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3C0D-C9D7-498F-9A2C-C8A8E58B3D9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74DBC-2ADF-19E7-96CC-B29899192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5CFD9-A4D0-64FA-6D7B-8553646D6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321B2-B9D8-460E-AE64-02062633E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83183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096604-E8C6-A5CB-DA5B-811CA8E1B9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A62F0-AE68-27D9-D667-F35938B00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37C64-A402-F489-F11F-E5F45E743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3C0D-C9D7-498F-9A2C-C8A8E58B3D9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C9DF2-94E1-DA90-2983-D9D788535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7E91C-3804-C7CF-2B52-C6CAB2CE2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321B2-B9D8-460E-AE64-02062633E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3100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dk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>
            <a:spLocks noGrp="1"/>
          </p:cNvSpPr>
          <p:nvPr>
            <p:ph type="title" hasCustomPrompt="1"/>
          </p:nvPr>
        </p:nvSpPr>
        <p:spPr>
          <a:xfrm>
            <a:off x="1067805" y="2016996"/>
            <a:ext cx="1663200" cy="9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9" name="Google Shape;119;p16"/>
          <p:cNvSpPr txBox="1">
            <a:spLocks noGrp="1"/>
          </p:cNvSpPr>
          <p:nvPr>
            <p:ph type="title" idx="2"/>
          </p:nvPr>
        </p:nvSpPr>
        <p:spPr>
          <a:xfrm>
            <a:off x="2704980" y="1687479"/>
            <a:ext cx="4321500" cy="1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verpass"/>
              <a:buNone/>
              <a:defRPr sz="9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subTitle" idx="1"/>
          </p:nvPr>
        </p:nvSpPr>
        <p:spPr>
          <a:xfrm>
            <a:off x="5990546" y="2017000"/>
            <a:ext cx="1936500" cy="110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424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B5E55-C05A-A578-AF96-A9921C80A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311B5-B708-76CE-A46C-44F635B74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86DFF-0681-5718-151E-498B1F0C6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3C0D-C9D7-498F-9A2C-C8A8E58B3D9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04787-8311-50DE-5A4B-70BB97037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ADD63-DD63-3B19-A786-078B101AC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321B2-B9D8-460E-AE64-02062633E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0048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18657-1186-8C84-30C7-F0042B097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319C5-92B2-57E8-BB08-0CD8340A0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7276B-C8DB-5766-AD98-9D4291A0E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3C0D-C9D7-498F-9A2C-C8A8E58B3D9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27288B-2942-870A-4AD4-0B47C2C57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B90CF-5CEF-42CB-569D-D1136A773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321B2-B9D8-460E-AE64-02062633E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89791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75A18-CD79-254E-0478-7B81F3EB2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89A3C-80CF-8CF6-30BF-5AEB45B398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960DC7-43A3-4B08-2618-BE8EF19DB7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B39F52-0013-FFEF-5133-9390E9916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3C0D-C9D7-498F-9A2C-C8A8E58B3D9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61323D-391E-9084-5CA8-DD31EB7E0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A2D50D-0105-E491-AB90-C7455D1D7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321B2-B9D8-460E-AE64-02062633E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25707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F028D-5635-BF3A-08EC-094579538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0EE7D6-47FF-AA54-DBC1-779863BD3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2EEE9B-6DBC-704B-A32F-F2846420D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F36F3A-12A3-CDB8-E8F8-8B0803D555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6825C6-473D-49A5-E1FA-7E94366EB0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613AC2-38E5-5A34-A4BD-2EEA838BE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3C0D-C9D7-498F-9A2C-C8A8E58B3D9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0E1348-862C-9B45-A01D-E5BC33332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414A57-2AE5-A4CE-330E-55781350B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321B2-B9D8-460E-AE64-02062633E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89937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51F87-EAF1-0643-5529-5B9F83330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5AFE5B-A815-655A-5F9D-F368CE797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3C0D-C9D7-498F-9A2C-C8A8E58B3D9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320034-CE65-EA8A-23E2-D74593FFB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1450A2-CC64-FBB6-F356-E3DA9848B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321B2-B9D8-460E-AE64-02062633E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5965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2EFD29-2383-B82E-09F8-AA0F485DA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3C0D-C9D7-498F-9A2C-C8A8E58B3D9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9D0D21-996E-A668-FF4C-BF5727A2D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A33A3-CD33-CB86-E9B1-E34E9C850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321B2-B9D8-460E-AE64-02062633E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356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08D38-667A-AF86-99A2-4ABC5C6E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3232D-5834-94C1-24EF-B8532A9C2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63DB61-1A61-31A2-CA15-1F6D969220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56D562-844B-42B6-2019-FAFA768C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3C0D-C9D7-498F-9A2C-C8A8E58B3D9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081BD-A087-4A9D-2003-35AB5497F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F047E-97CB-0514-614C-9EAFA303B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321B2-B9D8-460E-AE64-02062633E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17361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D4C59-9F4C-26DF-893A-EE6BE3AC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09188E-17DF-2B7A-C384-0BC1E7CF9F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837A3-9815-2B0B-8EAD-3283CA9AB7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3614B8-ADBC-BE1F-8BD5-CAAC1195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3C0D-C9D7-498F-9A2C-C8A8E58B3D9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9A7C26-B153-9C0E-025C-E6127BA14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91B34-99AF-7C26-E44D-227C8AC4D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321B2-B9D8-460E-AE64-02062633E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129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3A0AD6-DBA3-2BD1-32E0-FF3DC50F2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758846-90B5-F181-4776-1211C03A9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5F7E4E-BB73-E28D-461F-61D3950893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23C0D-C9D7-498F-9A2C-C8A8E58B3D9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C00BF-35A4-4E7E-5257-24B2AA092A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F9E20-A18D-11E7-6802-918574F8DF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321B2-B9D8-460E-AE64-02062633E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1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37" r:id="rId12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3.sv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svg"/><Relationship Id="rId3" Type="http://schemas.openxmlformats.org/officeDocument/2006/relationships/image" Target="../media/image4.jpg"/><Relationship Id="rId7" Type="http://schemas.openxmlformats.org/officeDocument/2006/relationships/image" Target="../media/image9.sv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3.svg"/><Relationship Id="rId5" Type="http://schemas.openxmlformats.org/officeDocument/2006/relationships/image" Target="../media/image8.svg"/><Relationship Id="rId10" Type="http://schemas.openxmlformats.org/officeDocument/2006/relationships/image" Target="../media/image12.svg"/><Relationship Id="rId4" Type="http://schemas.openxmlformats.org/officeDocument/2006/relationships/image" Target="../media/image7.svg"/><Relationship Id="rId9" Type="http://schemas.openxmlformats.org/officeDocument/2006/relationships/image" Target="../media/image11.svg"/><Relationship Id="rId1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4.svg"/><Relationship Id="rId3" Type="http://schemas.openxmlformats.org/officeDocument/2006/relationships/image" Target="../media/image17.jpg"/><Relationship Id="rId7" Type="http://schemas.openxmlformats.org/officeDocument/2006/relationships/image" Target="../media/image18.sv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22.svg"/><Relationship Id="rId5" Type="http://schemas.openxmlformats.org/officeDocument/2006/relationships/image" Target="../media/image5.svg"/><Relationship Id="rId10" Type="http://schemas.openxmlformats.org/officeDocument/2006/relationships/image" Target="../media/image21.svg"/><Relationship Id="rId4" Type="http://schemas.openxmlformats.org/officeDocument/2006/relationships/image" Target="../media/image7.svg"/><Relationship Id="rId9" Type="http://schemas.openxmlformats.org/officeDocument/2006/relationships/image" Target="../media/image20.svg"/><Relationship Id="rId1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17.jp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5.svg"/><Relationship Id="rId4" Type="http://schemas.openxmlformats.org/officeDocument/2006/relationships/image" Target="../media/image7.svg"/><Relationship Id="rId9" Type="http://schemas.openxmlformats.org/officeDocument/2006/relationships/image" Target="../media/image2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70E0AB0D-E6BB-62C9-D0EB-B3E48DFEB9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331333"/>
            <a:ext cx="6092910" cy="422349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410812ED-E381-302C-0F49-3CB7AE4A3E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051350" y="0"/>
            <a:ext cx="1080052" cy="13095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9F6035-795E-B305-D520-E98C6A9998D2}"/>
              </a:ext>
            </a:extLst>
          </p:cNvPr>
          <p:cNvSpPr txBox="1"/>
          <p:nvPr/>
        </p:nvSpPr>
        <p:spPr>
          <a:xfrm>
            <a:off x="321506" y="119416"/>
            <a:ext cx="1109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urce Sans Pro" panose="020B0503030403020204" pitchFamily="34" charset="0"/>
                <a:sym typeface="Overpass Light"/>
              </a:rPr>
              <a:t>www.alareebict.com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B90F575-79AD-ACDB-9B7B-F45C510A3F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2880" y="212513"/>
            <a:ext cx="8778240" cy="3347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4C76590-7FF4-BCE8-FDDA-BE6941EA0F53}"/>
              </a:ext>
            </a:extLst>
          </p:cNvPr>
          <p:cNvGrpSpPr/>
          <p:nvPr/>
        </p:nvGrpSpPr>
        <p:grpSpPr>
          <a:xfrm>
            <a:off x="7349014" y="24140"/>
            <a:ext cx="963199" cy="400888"/>
            <a:chOff x="7349014" y="24140"/>
            <a:chExt cx="963199" cy="40088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EF62D97-0800-E9DD-7663-AF27939199AF}"/>
                </a:ext>
              </a:extLst>
            </p:cNvPr>
            <p:cNvSpPr txBox="1"/>
            <p:nvPr/>
          </p:nvSpPr>
          <p:spPr>
            <a:xfrm>
              <a:off x="7349014" y="24140"/>
              <a:ext cx="96319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74BC1F"/>
                  </a:solidFill>
                  <a:latin typeface="+mj-lt"/>
                </a:rPr>
                <a:t>Feature</a:t>
              </a:r>
              <a:r>
                <a:rPr lang="en-US" sz="1200" dirty="0">
                  <a:solidFill>
                    <a:srgbClr val="74BC1F"/>
                  </a:solidFill>
                  <a:latin typeface="+mj-lt"/>
                </a:rPr>
                <a:t> list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34A594C-D16C-011F-5E2E-06ED14958773}"/>
                </a:ext>
              </a:extLst>
            </p:cNvPr>
            <p:cNvSpPr txBox="1"/>
            <p:nvPr/>
          </p:nvSpPr>
          <p:spPr>
            <a:xfrm>
              <a:off x="7349014" y="178807"/>
              <a:ext cx="963199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</a:rPr>
                <a:t>Smart Poultry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F2E3E94-606B-8C93-2154-3CF10286F6AE}"/>
              </a:ext>
            </a:extLst>
          </p:cNvPr>
          <p:cNvSpPr txBox="1"/>
          <p:nvPr/>
        </p:nvSpPr>
        <p:spPr>
          <a:xfrm>
            <a:off x="4383274" y="1814135"/>
            <a:ext cx="440184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u="none" strike="noStrike" baseline="0" dirty="0">
                <a:solidFill>
                  <a:schemeClr val="bg1"/>
                </a:solidFill>
              </a:rPr>
              <a:t>Poultry farming plays a cornerstone role in Saudi Arabia's agricultural landscape, fueling the nation's food security and economic vitality.</a:t>
            </a:r>
            <a:br>
              <a:rPr lang="en-US" sz="1600" b="0" i="0" u="none" strike="noStrike" baseline="0" dirty="0">
                <a:solidFill>
                  <a:schemeClr val="bg1"/>
                </a:solidFill>
              </a:rPr>
            </a:br>
            <a:r>
              <a:rPr lang="en-US" sz="1600" b="0" i="0" u="none" strike="noStrike" baseline="0" dirty="0">
                <a:solidFill>
                  <a:schemeClr val="bg1"/>
                </a:solidFill>
              </a:rPr>
              <a:t>However, conventional poultry farming practices often face challenges of inefficiency and labor intensiveness.</a:t>
            </a:r>
            <a:br>
              <a:rPr lang="en-US" sz="1600" b="0" i="0" u="none" strike="noStrike" baseline="0" dirty="0">
                <a:solidFill>
                  <a:schemeClr val="bg1"/>
                </a:solidFill>
              </a:rPr>
            </a:br>
            <a:r>
              <a:rPr lang="en-US" sz="1600" b="0" i="0" u="none" strike="noStrike" baseline="0" dirty="0">
                <a:solidFill>
                  <a:schemeClr val="bg1"/>
                </a:solidFill>
              </a:rPr>
              <a:t>This is where innovative smart IoT solutions emerge as transformative catalysts for progress.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E4D1DC-569C-24B2-4BCD-C1F22CD41F19}"/>
              </a:ext>
            </a:extLst>
          </p:cNvPr>
          <p:cNvSpPr txBox="1"/>
          <p:nvPr/>
        </p:nvSpPr>
        <p:spPr>
          <a:xfrm>
            <a:off x="4383274" y="1290151"/>
            <a:ext cx="28139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0" i="0" u="none" strike="noStrike" baseline="0" dirty="0">
                <a:solidFill>
                  <a:schemeClr val="bg1"/>
                </a:solidFill>
                <a:latin typeface="+mj-lt"/>
              </a:rPr>
              <a:t>Introduction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62F3C276-0A1C-95A2-37AC-DA403FD0AD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1706" y="1358977"/>
            <a:ext cx="3965478" cy="2748797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037A2051-3D7F-813E-ACCE-A6C187735F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140" y="1159353"/>
            <a:ext cx="1080052" cy="130956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DFB8A8D1-2481-351A-1752-B74D4C2B98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43265" y="4436900"/>
            <a:ext cx="1655972" cy="199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98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9F6035-795E-B305-D520-E98C6A9998D2}"/>
              </a:ext>
            </a:extLst>
          </p:cNvPr>
          <p:cNvSpPr txBox="1"/>
          <p:nvPr/>
        </p:nvSpPr>
        <p:spPr>
          <a:xfrm>
            <a:off x="321506" y="119416"/>
            <a:ext cx="1109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urce Sans Pro" panose="020B0503030403020204" pitchFamily="34" charset="0"/>
                <a:sym typeface="Overpass Light"/>
              </a:rPr>
              <a:t>www.alareebict.com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B90F575-79AD-ACDB-9B7B-F45C510A3F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2880" y="212513"/>
            <a:ext cx="8778240" cy="3347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4C76590-7FF4-BCE8-FDDA-BE6941EA0F53}"/>
              </a:ext>
            </a:extLst>
          </p:cNvPr>
          <p:cNvGrpSpPr/>
          <p:nvPr/>
        </p:nvGrpSpPr>
        <p:grpSpPr>
          <a:xfrm>
            <a:off x="7349014" y="24140"/>
            <a:ext cx="963199" cy="400888"/>
            <a:chOff x="7349014" y="24140"/>
            <a:chExt cx="963199" cy="40088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EF62D97-0800-E9DD-7663-AF27939199AF}"/>
                </a:ext>
              </a:extLst>
            </p:cNvPr>
            <p:cNvSpPr txBox="1"/>
            <p:nvPr/>
          </p:nvSpPr>
          <p:spPr>
            <a:xfrm>
              <a:off x="7349014" y="24140"/>
              <a:ext cx="96319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74BC1F"/>
                  </a:solidFill>
                  <a:latin typeface="+mj-lt"/>
                </a:rPr>
                <a:t>Feature</a:t>
              </a:r>
              <a:r>
                <a:rPr lang="en-US" sz="1200" dirty="0">
                  <a:solidFill>
                    <a:srgbClr val="74BC1F"/>
                  </a:solidFill>
                  <a:latin typeface="+mj-lt"/>
                </a:rPr>
                <a:t> list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34A594C-D16C-011F-5E2E-06ED14958773}"/>
                </a:ext>
              </a:extLst>
            </p:cNvPr>
            <p:cNvSpPr txBox="1"/>
            <p:nvPr/>
          </p:nvSpPr>
          <p:spPr>
            <a:xfrm>
              <a:off x="7349014" y="178807"/>
              <a:ext cx="963199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</a:rPr>
                <a:t>Smart Poultry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8BE6EF3-D991-E60B-EE07-F87930CD675F}"/>
              </a:ext>
            </a:extLst>
          </p:cNvPr>
          <p:cNvSpPr txBox="1"/>
          <p:nvPr/>
        </p:nvSpPr>
        <p:spPr>
          <a:xfrm>
            <a:off x="459157" y="1494532"/>
            <a:ext cx="53959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u="none" strike="noStrike" baseline="0" dirty="0">
                <a:solidFill>
                  <a:schemeClr val="bg1"/>
                </a:solidFill>
              </a:rPr>
              <a:t>Smart IoT solutions are revolutionizing the poultry industry by automating and optimizing various aspects of poultry farming, encompassing feed and water management, environmental control, and disease prevention.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5AE179-56DB-A0E7-11E6-FAF0885A32F9}"/>
              </a:ext>
            </a:extLst>
          </p:cNvPr>
          <p:cNvSpPr txBox="1"/>
          <p:nvPr/>
        </p:nvSpPr>
        <p:spPr>
          <a:xfrm>
            <a:off x="459157" y="1084378"/>
            <a:ext cx="5679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0" i="0" u="none" strike="noStrike" baseline="0" dirty="0">
                <a:solidFill>
                  <a:srgbClr val="74BC1F"/>
                </a:solidFill>
                <a:latin typeface="+mj-lt"/>
              </a:rPr>
              <a:t>Empower Poultry Farmers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B5F349-ED60-2724-99C6-BC740434701A}"/>
              </a:ext>
            </a:extLst>
          </p:cNvPr>
          <p:cNvSpPr txBox="1"/>
          <p:nvPr/>
        </p:nvSpPr>
        <p:spPr>
          <a:xfrm>
            <a:off x="459157" y="2981904"/>
            <a:ext cx="3469989" cy="1003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ource Sans Pro" panose="020B0503030403020204" pitchFamily="34" charset="0"/>
              <a:buChar char="-"/>
            </a:pPr>
            <a:r>
              <a:rPr lang="en-US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Enhance productivity and yield</a:t>
            </a: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ource Sans Pro" panose="020B0503030403020204" pitchFamily="34" charset="0"/>
              <a:buChar char="-"/>
            </a:pPr>
            <a:r>
              <a:rPr lang="en-US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Promote bird health and welfare</a:t>
            </a: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ource Sans Pro" panose="020B0503030403020204" pitchFamily="34" charset="0"/>
              <a:buChar char="-"/>
            </a:pPr>
            <a:r>
              <a:rPr lang="en-US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Reduce costs and labor requirements</a:t>
            </a: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ource Sans Pro" panose="020B0503030403020204" pitchFamily="34" charset="0"/>
              <a:buChar char="-"/>
            </a:pPr>
            <a:r>
              <a:rPr lang="en-US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Embark on a path towards sustainability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3A91D2-0F8E-8F06-D7A2-DD2801F9F6E3}"/>
              </a:ext>
            </a:extLst>
          </p:cNvPr>
          <p:cNvSpPr txBox="1"/>
          <p:nvPr/>
        </p:nvSpPr>
        <p:spPr>
          <a:xfrm>
            <a:off x="459157" y="2638477"/>
            <a:ext cx="4344523" cy="343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0" lvl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These solutions empower poultry farmers to: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EC490DA-8DDC-6893-B410-81F2FCCC9F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86102" y="875013"/>
            <a:ext cx="2798741" cy="339347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9346CF2-AB6E-ACB8-6D9B-CCFECE80E4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85472" y="3305923"/>
            <a:ext cx="3010306" cy="3626874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930E2F4C-91DF-2D0B-1B9E-E37C053063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15771" y="4754027"/>
            <a:ext cx="3965478" cy="274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53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9F6035-795E-B305-D520-E98C6A9998D2}"/>
              </a:ext>
            </a:extLst>
          </p:cNvPr>
          <p:cNvSpPr txBox="1"/>
          <p:nvPr/>
        </p:nvSpPr>
        <p:spPr>
          <a:xfrm>
            <a:off x="321506" y="119416"/>
            <a:ext cx="1109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urce Sans Pro" panose="020B0503030403020204" pitchFamily="34" charset="0"/>
                <a:sym typeface="Overpass Light"/>
              </a:rPr>
              <a:t>www.alareebict.com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B90F575-79AD-ACDB-9B7B-F45C510A3F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2880" y="212513"/>
            <a:ext cx="8778240" cy="3347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4C76590-7FF4-BCE8-FDDA-BE6941EA0F53}"/>
              </a:ext>
            </a:extLst>
          </p:cNvPr>
          <p:cNvGrpSpPr/>
          <p:nvPr/>
        </p:nvGrpSpPr>
        <p:grpSpPr>
          <a:xfrm>
            <a:off x="7349014" y="24140"/>
            <a:ext cx="963199" cy="400888"/>
            <a:chOff x="7349014" y="24140"/>
            <a:chExt cx="963199" cy="40088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EF62D97-0800-E9DD-7663-AF27939199AF}"/>
                </a:ext>
              </a:extLst>
            </p:cNvPr>
            <p:cNvSpPr txBox="1"/>
            <p:nvPr/>
          </p:nvSpPr>
          <p:spPr>
            <a:xfrm>
              <a:off x="7349014" y="24140"/>
              <a:ext cx="96319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74BC1F"/>
                  </a:solidFill>
                  <a:latin typeface="+mj-lt"/>
                </a:rPr>
                <a:t>Feature</a:t>
              </a:r>
              <a:r>
                <a:rPr lang="en-US" sz="1200" dirty="0">
                  <a:solidFill>
                    <a:srgbClr val="74BC1F"/>
                  </a:solidFill>
                  <a:latin typeface="+mj-lt"/>
                </a:rPr>
                <a:t> list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34A594C-D16C-011F-5E2E-06ED14958773}"/>
                </a:ext>
              </a:extLst>
            </p:cNvPr>
            <p:cNvSpPr txBox="1"/>
            <p:nvPr/>
          </p:nvSpPr>
          <p:spPr>
            <a:xfrm>
              <a:off x="7349014" y="178807"/>
              <a:ext cx="963199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</a:rPr>
                <a:t>Smart Poultry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8BE6EF3-D991-E60B-EE07-F87930CD675F}"/>
              </a:ext>
            </a:extLst>
          </p:cNvPr>
          <p:cNvSpPr txBox="1"/>
          <p:nvPr/>
        </p:nvSpPr>
        <p:spPr>
          <a:xfrm>
            <a:off x="459157" y="2153293"/>
            <a:ext cx="52435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u="none" strike="noStrike" baseline="0" dirty="0">
                <a:solidFill>
                  <a:schemeClr val="bg1"/>
                </a:solidFill>
              </a:rPr>
              <a:t>The adoption of smart IoT solutions is still in its nascent stages in Saudi Arabia, but a growing interest is evident among poultry farmers. The Saudi government is also actively supporting the adoption of smart IoT solutions, aligning with its broader efforts to modernize the agricultural sector.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5AE179-56DB-A0E7-11E6-FAF0885A32F9}"/>
              </a:ext>
            </a:extLst>
          </p:cNvPr>
          <p:cNvSpPr txBox="1"/>
          <p:nvPr/>
        </p:nvSpPr>
        <p:spPr>
          <a:xfrm>
            <a:off x="459157" y="1248179"/>
            <a:ext cx="54893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0" i="0" u="none" strike="noStrike" baseline="0" dirty="0">
                <a:solidFill>
                  <a:srgbClr val="74BC1F"/>
                </a:solidFill>
                <a:latin typeface="+mj-lt"/>
              </a:rPr>
              <a:t>Adoption of Smart IoT Solutions in Saudi Arabia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87C7CCB-F465-1A6C-2254-EEA0ED5E0C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02710" y="694403"/>
            <a:ext cx="3010306" cy="362687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31773689-2860-1051-3748-1ADC9C8297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02710" y="1184293"/>
            <a:ext cx="1212355" cy="146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9279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raphic 475">
            <a:extLst>
              <a:ext uri="{FF2B5EF4-FFF2-40B4-BE49-F238E27FC236}">
                <a16:creationId xmlns:a16="http://schemas.microsoft.com/office/drawing/2014/main" id="{9B523D3A-37A9-53B8-2330-CC84584FC5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6158" y="621853"/>
            <a:ext cx="8236599" cy="4028381"/>
          </a:xfrm>
          <a:prstGeom prst="rect">
            <a:avLst/>
          </a:prstGeom>
        </p:spPr>
      </p:pic>
      <p:pic>
        <p:nvPicPr>
          <p:cNvPr id="475" name="Graphic 474">
            <a:extLst>
              <a:ext uri="{FF2B5EF4-FFF2-40B4-BE49-F238E27FC236}">
                <a16:creationId xmlns:a16="http://schemas.microsoft.com/office/drawing/2014/main" id="{541B423B-0110-5AEC-F9D0-97C2951AF5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7024664" y="621853"/>
            <a:ext cx="8236599" cy="4028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27D792-DFD5-3784-3FEA-017383E62B00}"/>
              </a:ext>
            </a:extLst>
          </p:cNvPr>
          <p:cNvSpPr txBox="1"/>
          <p:nvPr/>
        </p:nvSpPr>
        <p:spPr>
          <a:xfrm>
            <a:off x="321506" y="119416"/>
            <a:ext cx="1109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urce Sans Pro" panose="020B0503030403020204" pitchFamily="34" charset="0"/>
                <a:sym typeface="Overpass Light"/>
              </a:rPr>
              <a:t>www.alareebict.com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A9321186-3322-716B-B65F-5ADEDFA9AC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2880" y="212513"/>
            <a:ext cx="8778240" cy="33478"/>
          </a:xfrm>
          <a:prstGeom prst="rect">
            <a:avLst/>
          </a:prstGeom>
        </p:spPr>
      </p:pic>
      <p:grpSp>
        <p:nvGrpSpPr>
          <p:cNvPr id="494" name="Group 493">
            <a:extLst>
              <a:ext uri="{FF2B5EF4-FFF2-40B4-BE49-F238E27FC236}">
                <a16:creationId xmlns:a16="http://schemas.microsoft.com/office/drawing/2014/main" id="{FD729961-0243-8F3A-3771-65649198807D}"/>
              </a:ext>
            </a:extLst>
          </p:cNvPr>
          <p:cNvGrpSpPr/>
          <p:nvPr/>
        </p:nvGrpSpPr>
        <p:grpSpPr>
          <a:xfrm>
            <a:off x="7349014" y="24140"/>
            <a:ext cx="963199" cy="400888"/>
            <a:chOff x="7349014" y="24140"/>
            <a:chExt cx="963199" cy="40088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92D570-2DCE-4A26-D348-35B9DDEAE6EA}"/>
                </a:ext>
              </a:extLst>
            </p:cNvPr>
            <p:cNvSpPr txBox="1"/>
            <p:nvPr/>
          </p:nvSpPr>
          <p:spPr>
            <a:xfrm>
              <a:off x="7349014" y="24140"/>
              <a:ext cx="96319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74BC1F"/>
                  </a:solidFill>
                  <a:latin typeface="+mj-lt"/>
                </a:rPr>
                <a:t>Feature</a:t>
              </a:r>
              <a:r>
                <a:rPr lang="en-US" sz="1200" dirty="0">
                  <a:solidFill>
                    <a:srgbClr val="74BC1F"/>
                  </a:solidFill>
                  <a:latin typeface="+mj-lt"/>
                </a:rPr>
                <a:t> list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CE31BD-7E86-B797-6D16-95E91A4393AC}"/>
                </a:ext>
              </a:extLst>
            </p:cNvPr>
            <p:cNvSpPr txBox="1"/>
            <p:nvPr/>
          </p:nvSpPr>
          <p:spPr>
            <a:xfrm>
              <a:off x="7349014" y="178807"/>
              <a:ext cx="963199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</a:rPr>
                <a:t>Smart Poultry</a:t>
              </a:r>
            </a:p>
          </p:txBody>
        </p:sp>
      </p:grpSp>
      <p:sp>
        <p:nvSpPr>
          <p:cNvPr id="469" name="TextBox 468">
            <a:extLst>
              <a:ext uri="{FF2B5EF4-FFF2-40B4-BE49-F238E27FC236}">
                <a16:creationId xmlns:a16="http://schemas.microsoft.com/office/drawing/2014/main" id="{0D416E6F-2F19-DE0D-3DE4-73F5D5000AF6}"/>
              </a:ext>
            </a:extLst>
          </p:cNvPr>
          <p:cNvSpPr txBox="1"/>
          <p:nvPr/>
        </p:nvSpPr>
        <p:spPr>
          <a:xfrm rot="16200000">
            <a:off x="-1445871" y="2220545"/>
            <a:ext cx="3943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0" i="0" u="none" strike="noStrike" baseline="0" dirty="0" err="1">
                <a:solidFill>
                  <a:schemeClr val="bg1"/>
                </a:solidFill>
                <a:latin typeface="+mj-lt"/>
              </a:rPr>
              <a:t>Superadmin</a:t>
            </a:r>
            <a:endParaRPr 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98117A-E5E6-F830-3348-13723D86B6BE}"/>
              </a:ext>
            </a:extLst>
          </p:cNvPr>
          <p:cNvSpPr txBox="1"/>
          <p:nvPr/>
        </p:nvSpPr>
        <p:spPr>
          <a:xfrm>
            <a:off x="2210713" y="957082"/>
            <a:ext cx="2694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Full System Access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8EF431-E3D8-AB0E-6FE7-1D55B547202A}"/>
              </a:ext>
            </a:extLst>
          </p:cNvPr>
          <p:cNvSpPr txBox="1"/>
          <p:nvPr/>
        </p:nvSpPr>
        <p:spPr>
          <a:xfrm>
            <a:off x="2210713" y="1265125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F4B54840-384C-7294-04D1-D4DBE0C44E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51401" y="1995173"/>
            <a:ext cx="335392" cy="335392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C1E477FB-76A1-2275-95C9-D91F073D6B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28800" y="2867012"/>
            <a:ext cx="380594" cy="380594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63266015-E9C6-1CE3-1A0C-D9EB8E32FA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33240" y="3749707"/>
            <a:ext cx="371715" cy="371715"/>
          </a:xfrm>
          <a:prstGeom prst="rect">
            <a:avLst/>
          </a:prstGeom>
        </p:spPr>
      </p:pic>
      <p:pic>
        <p:nvPicPr>
          <p:cNvPr id="458" name="Graphic 457">
            <a:extLst>
              <a:ext uri="{FF2B5EF4-FFF2-40B4-BE49-F238E27FC236}">
                <a16:creationId xmlns:a16="http://schemas.microsoft.com/office/drawing/2014/main" id="{262700B3-39D0-4CC4-1877-03CE8EC9BB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70009" y="1129797"/>
            <a:ext cx="339213" cy="339213"/>
          </a:xfrm>
          <a:prstGeom prst="rect">
            <a:avLst/>
          </a:prstGeom>
        </p:spPr>
      </p:pic>
      <p:pic>
        <p:nvPicPr>
          <p:cNvPr id="466" name="Graphic 465">
            <a:extLst>
              <a:ext uri="{FF2B5EF4-FFF2-40B4-BE49-F238E27FC236}">
                <a16:creationId xmlns:a16="http://schemas.microsoft.com/office/drawing/2014/main" id="{E58A38E8-FF61-B784-C632-034D53AA46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60991" y="2872148"/>
            <a:ext cx="357248" cy="357248"/>
          </a:xfrm>
          <a:prstGeom prst="rect">
            <a:avLst/>
          </a:prstGeom>
        </p:spPr>
      </p:pic>
      <p:pic>
        <p:nvPicPr>
          <p:cNvPr id="468" name="Graphic 467">
            <a:extLst>
              <a:ext uri="{FF2B5EF4-FFF2-40B4-BE49-F238E27FC236}">
                <a16:creationId xmlns:a16="http://schemas.microsoft.com/office/drawing/2014/main" id="{10F5C799-4E0D-1B0E-03D9-48DFC31318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460991" y="3724685"/>
            <a:ext cx="357248" cy="357248"/>
          </a:xfrm>
          <a:prstGeom prst="rect">
            <a:avLst/>
          </a:prstGeom>
        </p:spPr>
      </p:pic>
      <p:sp>
        <p:nvSpPr>
          <p:cNvPr id="478" name="TextBox 477">
            <a:extLst>
              <a:ext uri="{FF2B5EF4-FFF2-40B4-BE49-F238E27FC236}">
                <a16:creationId xmlns:a16="http://schemas.microsoft.com/office/drawing/2014/main" id="{268C994C-0908-6F49-0CD1-7455797F1C1B}"/>
              </a:ext>
            </a:extLst>
          </p:cNvPr>
          <p:cNvSpPr txBox="1"/>
          <p:nvPr/>
        </p:nvSpPr>
        <p:spPr>
          <a:xfrm>
            <a:off x="2210713" y="1851723"/>
            <a:ext cx="2694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User Management</a:t>
            </a:r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96A227C2-1634-DD11-6F88-D0C2FE5C8E0F}"/>
              </a:ext>
            </a:extLst>
          </p:cNvPr>
          <p:cNvSpPr txBox="1"/>
          <p:nvPr/>
        </p:nvSpPr>
        <p:spPr>
          <a:xfrm>
            <a:off x="2210713" y="2159766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80" name="TextBox 479">
            <a:extLst>
              <a:ext uri="{FF2B5EF4-FFF2-40B4-BE49-F238E27FC236}">
                <a16:creationId xmlns:a16="http://schemas.microsoft.com/office/drawing/2014/main" id="{DDD2EE8C-AE86-2198-F2E1-52A0B58288A1}"/>
              </a:ext>
            </a:extLst>
          </p:cNvPr>
          <p:cNvSpPr txBox="1"/>
          <p:nvPr/>
        </p:nvSpPr>
        <p:spPr>
          <a:xfrm>
            <a:off x="2210713" y="2703227"/>
            <a:ext cx="2694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System Configuration</a:t>
            </a:r>
          </a:p>
        </p:txBody>
      </p:sp>
      <p:sp>
        <p:nvSpPr>
          <p:cNvPr id="481" name="TextBox 480">
            <a:extLst>
              <a:ext uri="{FF2B5EF4-FFF2-40B4-BE49-F238E27FC236}">
                <a16:creationId xmlns:a16="http://schemas.microsoft.com/office/drawing/2014/main" id="{08D7DB5A-8BBF-56DD-7233-7B87DDFF0BBF}"/>
              </a:ext>
            </a:extLst>
          </p:cNvPr>
          <p:cNvSpPr txBox="1"/>
          <p:nvPr/>
        </p:nvSpPr>
        <p:spPr>
          <a:xfrm>
            <a:off x="2210713" y="3011270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D5F75F22-309B-E3E4-DCF7-BD08DACD2C6B}"/>
              </a:ext>
            </a:extLst>
          </p:cNvPr>
          <p:cNvSpPr txBox="1"/>
          <p:nvPr/>
        </p:nvSpPr>
        <p:spPr>
          <a:xfrm>
            <a:off x="2210713" y="3584949"/>
            <a:ext cx="2694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Data Management</a:t>
            </a:r>
          </a:p>
        </p:txBody>
      </p:sp>
      <p:sp>
        <p:nvSpPr>
          <p:cNvPr id="485" name="TextBox 484">
            <a:extLst>
              <a:ext uri="{FF2B5EF4-FFF2-40B4-BE49-F238E27FC236}">
                <a16:creationId xmlns:a16="http://schemas.microsoft.com/office/drawing/2014/main" id="{38B73A56-A7FF-F46F-3716-75DC7DB07091}"/>
              </a:ext>
            </a:extLst>
          </p:cNvPr>
          <p:cNvSpPr txBox="1"/>
          <p:nvPr/>
        </p:nvSpPr>
        <p:spPr>
          <a:xfrm>
            <a:off x="2210713" y="3892992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86" name="TextBox 485">
            <a:extLst>
              <a:ext uri="{FF2B5EF4-FFF2-40B4-BE49-F238E27FC236}">
                <a16:creationId xmlns:a16="http://schemas.microsoft.com/office/drawing/2014/main" id="{8F40C5C6-387E-EA4D-48AD-A881B7337478}"/>
              </a:ext>
            </a:extLst>
          </p:cNvPr>
          <p:cNvSpPr txBox="1"/>
          <p:nvPr/>
        </p:nvSpPr>
        <p:spPr>
          <a:xfrm>
            <a:off x="5851759" y="957082"/>
            <a:ext cx="2694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Report Generation</a:t>
            </a:r>
          </a:p>
        </p:txBody>
      </p:sp>
      <p:sp>
        <p:nvSpPr>
          <p:cNvPr id="487" name="TextBox 486">
            <a:extLst>
              <a:ext uri="{FF2B5EF4-FFF2-40B4-BE49-F238E27FC236}">
                <a16:creationId xmlns:a16="http://schemas.microsoft.com/office/drawing/2014/main" id="{EB955C82-6BD4-D125-DE27-B7AE03FBFC25}"/>
              </a:ext>
            </a:extLst>
          </p:cNvPr>
          <p:cNvSpPr txBox="1"/>
          <p:nvPr/>
        </p:nvSpPr>
        <p:spPr>
          <a:xfrm>
            <a:off x="5851759" y="1265125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88" name="TextBox 487">
            <a:extLst>
              <a:ext uri="{FF2B5EF4-FFF2-40B4-BE49-F238E27FC236}">
                <a16:creationId xmlns:a16="http://schemas.microsoft.com/office/drawing/2014/main" id="{CA35E5D3-149D-3EC0-6424-F6F1E36F8D61}"/>
              </a:ext>
            </a:extLst>
          </p:cNvPr>
          <p:cNvSpPr txBox="1"/>
          <p:nvPr/>
        </p:nvSpPr>
        <p:spPr>
          <a:xfrm>
            <a:off x="5851759" y="1851723"/>
            <a:ext cx="2694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System Monitoring</a:t>
            </a:r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0DB34112-5C41-900E-9FC5-F626E5112575}"/>
              </a:ext>
            </a:extLst>
          </p:cNvPr>
          <p:cNvSpPr txBox="1"/>
          <p:nvPr/>
        </p:nvSpPr>
        <p:spPr>
          <a:xfrm>
            <a:off x="5851759" y="2159766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90" name="TextBox 489">
            <a:extLst>
              <a:ext uri="{FF2B5EF4-FFF2-40B4-BE49-F238E27FC236}">
                <a16:creationId xmlns:a16="http://schemas.microsoft.com/office/drawing/2014/main" id="{89E0B93A-1FCB-768A-CE57-EDB1AF2CD704}"/>
              </a:ext>
            </a:extLst>
          </p:cNvPr>
          <p:cNvSpPr txBox="1"/>
          <p:nvPr/>
        </p:nvSpPr>
        <p:spPr>
          <a:xfrm>
            <a:off x="5851759" y="2703227"/>
            <a:ext cx="2694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Security Management</a:t>
            </a:r>
          </a:p>
        </p:txBody>
      </p:sp>
      <p:sp>
        <p:nvSpPr>
          <p:cNvPr id="491" name="TextBox 490">
            <a:extLst>
              <a:ext uri="{FF2B5EF4-FFF2-40B4-BE49-F238E27FC236}">
                <a16:creationId xmlns:a16="http://schemas.microsoft.com/office/drawing/2014/main" id="{9F067B5C-0C0A-483F-6F03-E069960DDD3C}"/>
              </a:ext>
            </a:extLst>
          </p:cNvPr>
          <p:cNvSpPr txBox="1"/>
          <p:nvPr/>
        </p:nvSpPr>
        <p:spPr>
          <a:xfrm>
            <a:off x="5851759" y="3011270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92" name="TextBox 491">
            <a:extLst>
              <a:ext uri="{FF2B5EF4-FFF2-40B4-BE49-F238E27FC236}">
                <a16:creationId xmlns:a16="http://schemas.microsoft.com/office/drawing/2014/main" id="{2800342D-BEB1-7AA3-B1FD-5FA3E00CC131}"/>
              </a:ext>
            </a:extLst>
          </p:cNvPr>
          <p:cNvSpPr txBox="1"/>
          <p:nvPr/>
        </p:nvSpPr>
        <p:spPr>
          <a:xfrm>
            <a:off x="5851759" y="3584949"/>
            <a:ext cx="2694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Backup Management</a:t>
            </a:r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375E99F3-E2C1-352F-C838-E7C6C483CE1E}"/>
              </a:ext>
            </a:extLst>
          </p:cNvPr>
          <p:cNvSpPr txBox="1"/>
          <p:nvPr/>
        </p:nvSpPr>
        <p:spPr>
          <a:xfrm>
            <a:off x="5851759" y="3892992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496" name="Graphic 495">
            <a:extLst>
              <a:ext uri="{FF2B5EF4-FFF2-40B4-BE49-F238E27FC236}">
                <a16:creationId xmlns:a16="http://schemas.microsoft.com/office/drawing/2014/main" id="{D7917D66-449C-45EE-7C90-FE3B338D4D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465472" y="2028573"/>
            <a:ext cx="348286" cy="348286"/>
          </a:xfrm>
          <a:prstGeom prst="rect">
            <a:avLst/>
          </a:prstGeom>
        </p:spPr>
      </p:pic>
      <p:pic>
        <p:nvPicPr>
          <p:cNvPr id="498" name="Graphic 497">
            <a:extLst>
              <a:ext uri="{FF2B5EF4-FFF2-40B4-BE49-F238E27FC236}">
                <a16:creationId xmlns:a16="http://schemas.microsoft.com/office/drawing/2014/main" id="{B6348486-DA14-83CD-9E49-9DB2575168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29197" y="1136513"/>
            <a:ext cx="379801" cy="37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416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9C9A625-2CE2-2B32-0721-D206AA049E5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6158" y="621853"/>
            <a:ext cx="8236599" cy="4028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27D792-DFD5-3784-3FEA-017383E62B00}"/>
              </a:ext>
            </a:extLst>
          </p:cNvPr>
          <p:cNvSpPr txBox="1"/>
          <p:nvPr/>
        </p:nvSpPr>
        <p:spPr>
          <a:xfrm>
            <a:off x="321506" y="119416"/>
            <a:ext cx="1109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urce Sans Pro" panose="020B0503030403020204" pitchFamily="34" charset="0"/>
                <a:sym typeface="Overpass Light"/>
              </a:rPr>
              <a:t>www.alareebict.com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A9321186-3322-716B-B65F-5ADEDFA9AC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2880" y="212513"/>
            <a:ext cx="8778240" cy="33478"/>
          </a:xfrm>
          <a:prstGeom prst="rect">
            <a:avLst/>
          </a:prstGeom>
        </p:spPr>
      </p:pic>
      <p:grpSp>
        <p:nvGrpSpPr>
          <p:cNvPr id="494" name="Group 493">
            <a:extLst>
              <a:ext uri="{FF2B5EF4-FFF2-40B4-BE49-F238E27FC236}">
                <a16:creationId xmlns:a16="http://schemas.microsoft.com/office/drawing/2014/main" id="{FD729961-0243-8F3A-3771-65649198807D}"/>
              </a:ext>
            </a:extLst>
          </p:cNvPr>
          <p:cNvGrpSpPr/>
          <p:nvPr/>
        </p:nvGrpSpPr>
        <p:grpSpPr>
          <a:xfrm>
            <a:off x="7349014" y="24140"/>
            <a:ext cx="963199" cy="400888"/>
            <a:chOff x="7349014" y="24140"/>
            <a:chExt cx="963199" cy="40088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92D570-2DCE-4A26-D348-35B9DDEAE6EA}"/>
                </a:ext>
              </a:extLst>
            </p:cNvPr>
            <p:cNvSpPr txBox="1"/>
            <p:nvPr/>
          </p:nvSpPr>
          <p:spPr>
            <a:xfrm>
              <a:off x="7349014" y="24140"/>
              <a:ext cx="96319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74BC1F"/>
                  </a:solidFill>
                  <a:latin typeface="+mj-lt"/>
                </a:rPr>
                <a:t>Feature</a:t>
              </a:r>
              <a:r>
                <a:rPr lang="en-US" sz="1200" dirty="0">
                  <a:solidFill>
                    <a:srgbClr val="74BC1F"/>
                  </a:solidFill>
                  <a:latin typeface="+mj-lt"/>
                </a:rPr>
                <a:t> list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CE31BD-7E86-B797-6D16-95E91A4393AC}"/>
                </a:ext>
              </a:extLst>
            </p:cNvPr>
            <p:cNvSpPr txBox="1"/>
            <p:nvPr/>
          </p:nvSpPr>
          <p:spPr>
            <a:xfrm>
              <a:off x="7349014" y="178807"/>
              <a:ext cx="963199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</a:rPr>
                <a:t>Smart Poultry</a:t>
              </a: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6D06415E-C3E9-413B-3BDC-A4291784BA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7024664" y="621853"/>
            <a:ext cx="8236599" cy="40283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086975-7746-FF96-F6F7-2EFB57685E32}"/>
              </a:ext>
            </a:extLst>
          </p:cNvPr>
          <p:cNvSpPr txBox="1"/>
          <p:nvPr/>
        </p:nvSpPr>
        <p:spPr>
          <a:xfrm rot="16200000">
            <a:off x="-1440805" y="2158992"/>
            <a:ext cx="3943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0" u="none" strike="noStrike" baseline="0" dirty="0">
                <a:solidFill>
                  <a:schemeClr val="bg1"/>
                </a:solidFill>
                <a:latin typeface="+mj-lt"/>
              </a:rPr>
              <a:t>Poultry Inventory Management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98117A-E5E6-F830-3348-13723D86B6BE}"/>
              </a:ext>
            </a:extLst>
          </p:cNvPr>
          <p:cNvSpPr txBox="1"/>
          <p:nvPr/>
        </p:nvSpPr>
        <p:spPr>
          <a:xfrm>
            <a:off x="2204903" y="1040981"/>
            <a:ext cx="36871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0" i="0" u="none" strike="noStrike" baseline="0" dirty="0">
                <a:solidFill>
                  <a:schemeClr val="bg1"/>
                </a:solidFill>
                <a:latin typeface="+mj-lt"/>
              </a:rPr>
              <a:t>Master data of poultry animals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8EF431-E3D8-AB0E-6FE7-1D55B547202A}"/>
              </a:ext>
            </a:extLst>
          </p:cNvPr>
          <p:cNvSpPr txBox="1"/>
          <p:nvPr/>
        </p:nvSpPr>
        <p:spPr>
          <a:xfrm>
            <a:off x="2204903" y="1265125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268C994C-0908-6F49-0CD1-7455797F1C1B}"/>
              </a:ext>
            </a:extLst>
          </p:cNvPr>
          <p:cNvSpPr txBox="1"/>
          <p:nvPr/>
        </p:nvSpPr>
        <p:spPr>
          <a:xfrm>
            <a:off x="2204903" y="1851723"/>
            <a:ext cx="2694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Poultry Entry</a:t>
            </a:r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96A227C2-1634-DD11-6F88-D0C2FE5C8E0F}"/>
              </a:ext>
            </a:extLst>
          </p:cNvPr>
          <p:cNvSpPr txBox="1"/>
          <p:nvPr/>
        </p:nvSpPr>
        <p:spPr>
          <a:xfrm>
            <a:off x="2204903" y="2159766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80" name="TextBox 479">
            <a:extLst>
              <a:ext uri="{FF2B5EF4-FFF2-40B4-BE49-F238E27FC236}">
                <a16:creationId xmlns:a16="http://schemas.microsoft.com/office/drawing/2014/main" id="{DDD2EE8C-AE86-2198-F2E1-52A0B58288A1}"/>
              </a:ext>
            </a:extLst>
          </p:cNvPr>
          <p:cNvSpPr txBox="1"/>
          <p:nvPr/>
        </p:nvSpPr>
        <p:spPr>
          <a:xfrm>
            <a:off x="2204903" y="2703227"/>
            <a:ext cx="2694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Poultry Tracking</a:t>
            </a:r>
          </a:p>
        </p:txBody>
      </p:sp>
      <p:sp>
        <p:nvSpPr>
          <p:cNvPr id="481" name="TextBox 480">
            <a:extLst>
              <a:ext uri="{FF2B5EF4-FFF2-40B4-BE49-F238E27FC236}">
                <a16:creationId xmlns:a16="http://schemas.microsoft.com/office/drawing/2014/main" id="{08D7DB5A-8BBF-56DD-7233-7B87DDFF0BBF}"/>
              </a:ext>
            </a:extLst>
          </p:cNvPr>
          <p:cNvSpPr txBox="1"/>
          <p:nvPr/>
        </p:nvSpPr>
        <p:spPr>
          <a:xfrm>
            <a:off x="2204903" y="3011270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D5F75F22-309B-E3E4-DCF7-BD08DACD2C6B}"/>
              </a:ext>
            </a:extLst>
          </p:cNvPr>
          <p:cNvSpPr txBox="1"/>
          <p:nvPr/>
        </p:nvSpPr>
        <p:spPr>
          <a:xfrm>
            <a:off x="2204903" y="3584949"/>
            <a:ext cx="2694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Poultry Health Records</a:t>
            </a:r>
          </a:p>
        </p:txBody>
      </p:sp>
      <p:sp>
        <p:nvSpPr>
          <p:cNvPr id="485" name="TextBox 484">
            <a:extLst>
              <a:ext uri="{FF2B5EF4-FFF2-40B4-BE49-F238E27FC236}">
                <a16:creationId xmlns:a16="http://schemas.microsoft.com/office/drawing/2014/main" id="{38B73A56-A7FF-F46F-3716-75DC7DB07091}"/>
              </a:ext>
            </a:extLst>
          </p:cNvPr>
          <p:cNvSpPr txBox="1"/>
          <p:nvPr/>
        </p:nvSpPr>
        <p:spPr>
          <a:xfrm>
            <a:off x="2204903" y="3892992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86" name="TextBox 485">
            <a:extLst>
              <a:ext uri="{FF2B5EF4-FFF2-40B4-BE49-F238E27FC236}">
                <a16:creationId xmlns:a16="http://schemas.microsoft.com/office/drawing/2014/main" id="{8F40C5C6-387E-EA4D-48AD-A881B7337478}"/>
              </a:ext>
            </a:extLst>
          </p:cNvPr>
          <p:cNvSpPr txBox="1"/>
          <p:nvPr/>
        </p:nvSpPr>
        <p:spPr>
          <a:xfrm>
            <a:off x="5763086" y="957082"/>
            <a:ext cx="2694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Egg Production Records</a:t>
            </a:r>
          </a:p>
        </p:txBody>
      </p:sp>
      <p:sp>
        <p:nvSpPr>
          <p:cNvPr id="487" name="TextBox 486">
            <a:extLst>
              <a:ext uri="{FF2B5EF4-FFF2-40B4-BE49-F238E27FC236}">
                <a16:creationId xmlns:a16="http://schemas.microsoft.com/office/drawing/2014/main" id="{EB955C82-6BD4-D125-DE27-B7AE03FBFC25}"/>
              </a:ext>
            </a:extLst>
          </p:cNvPr>
          <p:cNvSpPr txBox="1"/>
          <p:nvPr/>
        </p:nvSpPr>
        <p:spPr>
          <a:xfrm>
            <a:off x="5763086" y="1265125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88" name="TextBox 487">
            <a:extLst>
              <a:ext uri="{FF2B5EF4-FFF2-40B4-BE49-F238E27FC236}">
                <a16:creationId xmlns:a16="http://schemas.microsoft.com/office/drawing/2014/main" id="{CA35E5D3-149D-3EC0-6424-F6F1E36F8D61}"/>
              </a:ext>
            </a:extLst>
          </p:cNvPr>
          <p:cNvSpPr txBox="1"/>
          <p:nvPr/>
        </p:nvSpPr>
        <p:spPr>
          <a:xfrm>
            <a:off x="5763086" y="1851723"/>
            <a:ext cx="30121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Poultry Mortality Records</a:t>
            </a:r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0DB34112-5C41-900E-9FC5-F626E5112575}"/>
              </a:ext>
            </a:extLst>
          </p:cNvPr>
          <p:cNvSpPr txBox="1"/>
          <p:nvPr/>
        </p:nvSpPr>
        <p:spPr>
          <a:xfrm>
            <a:off x="5763086" y="2159766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90" name="TextBox 489">
            <a:extLst>
              <a:ext uri="{FF2B5EF4-FFF2-40B4-BE49-F238E27FC236}">
                <a16:creationId xmlns:a16="http://schemas.microsoft.com/office/drawing/2014/main" id="{89E0B93A-1FCB-768A-CE57-EDB1AF2CD704}"/>
              </a:ext>
            </a:extLst>
          </p:cNvPr>
          <p:cNvSpPr txBox="1"/>
          <p:nvPr/>
        </p:nvSpPr>
        <p:spPr>
          <a:xfrm>
            <a:off x="5763086" y="2703227"/>
            <a:ext cx="30121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Feed Consumption Records</a:t>
            </a:r>
          </a:p>
        </p:txBody>
      </p:sp>
      <p:sp>
        <p:nvSpPr>
          <p:cNvPr id="491" name="TextBox 490">
            <a:extLst>
              <a:ext uri="{FF2B5EF4-FFF2-40B4-BE49-F238E27FC236}">
                <a16:creationId xmlns:a16="http://schemas.microsoft.com/office/drawing/2014/main" id="{9F067B5C-0C0A-483F-6F03-E069960DDD3C}"/>
              </a:ext>
            </a:extLst>
          </p:cNvPr>
          <p:cNvSpPr txBox="1"/>
          <p:nvPr/>
        </p:nvSpPr>
        <p:spPr>
          <a:xfrm>
            <a:off x="5763086" y="3011270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92" name="TextBox 491">
            <a:extLst>
              <a:ext uri="{FF2B5EF4-FFF2-40B4-BE49-F238E27FC236}">
                <a16:creationId xmlns:a16="http://schemas.microsoft.com/office/drawing/2014/main" id="{2800342D-BEB1-7AA3-B1FD-5FA3E00CC131}"/>
              </a:ext>
            </a:extLst>
          </p:cNvPr>
          <p:cNvSpPr txBox="1"/>
          <p:nvPr/>
        </p:nvSpPr>
        <p:spPr>
          <a:xfrm>
            <a:off x="5763086" y="3584949"/>
            <a:ext cx="2694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Poultry Removal</a:t>
            </a:r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375E99F3-E2C1-352F-C838-E7C6C483CE1E}"/>
              </a:ext>
            </a:extLst>
          </p:cNvPr>
          <p:cNvSpPr txBox="1"/>
          <p:nvPr/>
        </p:nvSpPr>
        <p:spPr>
          <a:xfrm>
            <a:off x="5763086" y="3892992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AC95EA4-C267-9478-0020-329EFFDD12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28800" y="1147518"/>
            <a:ext cx="349860" cy="34986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4AD518ED-FC61-E986-D0A4-57B3FCAAFE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34453" y="2903282"/>
            <a:ext cx="338554" cy="33855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873BDB1-16EB-B167-5DA8-49B2431334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28800" y="2024443"/>
            <a:ext cx="349860" cy="34986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C4C098AC-9115-FE38-99C2-24799A0CDB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72346" y="1100539"/>
            <a:ext cx="369332" cy="369332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8914D52E-7CD8-7719-036D-6DBDE3F17D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90275" y="3752050"/>
            <a:ext cx="315980" cy="34986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941E6C3E-2AA5-7BC1-11FF-0B394D7404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444090" y="1976070"/>
            <a:ext cx="315980" cy="349860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2C112F53-FAFA-4FD4-888C-336CC91BDE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391360" y="2810289"/>
            <a:ext cx="368710" cy="368710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AB9A9575-2142-75CF-C91B-C5CE08E4B4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55060" y="3764196"/>
            <a:ext cx="305010" cy="33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79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9C9A625-2CE2-2B32-0721-D206AA049E5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6158" y="621853"/>
            <a:ext cx="8236599" cy="4028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27D792-DFD5-3784-3FEA-017383E62B00}"/>
              </a:ext>
            </a:extLst>
          </p:cNvPr>
          <p:cNvSpPr txBox="1"/>
          <p:nvPr/>
        </p:nvSpPr>
        <p:spPr>
          <a:xfrm>
            <a:off x="321506" y="119416"/>
            <a:ext cx="1109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urce Sans Pro" panose="020B0503030403020204" pitchFamily="34" charset="0"/>
                <a:sym typeface="Overpass Light"/>
              </a:rPr>
              <a:t>www.alareebict.com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A9321186-3322-716B-B65F-5ADEDFA9AC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2880" y="212513"/>
            <a:ext cx="8778240" cy="33478"/>
          </a:xfrm>
          <a:prstGeom prst="rect">
            <a:avLst/>
          </a:prstGeom>
        </p:spPr>
      </p:pic>
      <p:grpSp>
        <p:nvGrpSpPr>
          <p:cNvPr id="494" name="Group 493">
            <a:extLst>
              <a:ext uri="{FF2B5EF4-FFF2-40B4-BE49-F238E27FC236}">
                <a16:creationId xmlns:a16="http://schemas.microsoft.com/office/drawing/2014/main" id="{FD729961-0243-8F3A-3771-65649198807D}"/>
              </a:ext>
            </a:extLst>
          </p:cNvPr>
          <p:cNvGrpSpPr/>
          <p:nvPr/>
        </p:nvGrpSpPr>
        <p:grpSpPr>
          <a:xfrm>
            <a:off x="7349014" y="24140"/>
            <a:ext cx="963199" cy="400888"/>
            <a:chOff x="7349014" y="24140"/>
            <a:chExt cx="963199" cy="40088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92D570-2DCE-4A26-D348-35B9DDEAE6EA}"/>
                </a:ext>
              </a:extLst>
            </p:cNvPr>
            <p:cNvSpPr txBox="1"/>
            <p:nvPr/>
          </p:nvSpPr>
          <p:spPr>
            <a:xfrm>
              <a:off x="7349014" y="24140"/>
              <a:ext cx="96319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dirty="0">
                  <a:solidFill>
                    <a:srgbClr val="74BC1F"/>
                  </a:solidFill>
                  <a:latin typeface="+mj-lt"/>
                </a:rPr>
                <a:t>Feature</a:t>
              </a:r>
              <a:r>
                <a:rPr lang="en-US" sz="1200" dirty="0">
                  <a:solidFill>
                    <a:srgbClr val="74BC1F"/>
                  </a:solidFill>
                  <a:latin typeface="+mj-lt"/>
                </a:rPr>
                <a:t> list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CE31BD-7E86-B797-6D16-95E91A4393AC}"/>
                </a:ext>
              </a:extLst>
            </p:cNvPr>
            <p:cNvSpPr txBox="1"/>
            <p:nvPr/>
          </p:nvSpPr>
          <p:spPr>
            <a:xfrm>
              <a:off x="7349014" y="178807"/>
              <a:ext cx="963199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</a:rPr>
                <a:t>Smart Poultry</a:t>
              </a: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6D06415E-C3E9-413B-3BDC-A4291784BA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7024664" y="621853"/>
            <a:ext cx="8236599" cy="40283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086975-7746-FF96-F6F7-2EFB57685E32}"/>
              </a:ext>
            </a:extLst>
          </p:cNvPr>
          <p:cNvSpPr txBox="1"/>
          <p:nvPr/>
        </p:nvSpPr>
        <p:spPr>
          <a:xfrm rot="16200000">
            <a:off x="-1440805" y="2158992"/>
            <a:ext cx="3943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0" u="none" strike="noStrike" baseline="0" dirty="0">
                <a:solidFill>
                  <a:schemeClr val="bg1"/>
                </a:solidFill>
                <a:latin typeface="+mj-lt"/>
              </a:rPr>
              <a:t>Health Tracking &amp; Alerts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98117A-E5E6-F830-3348-13723D86B6BE}"/>
              </a:ext>
            </a:extLst>
          </p:cNvPr>
          <p:cNvSpPr txBox="1"/>
          <p:nvPr/>
        </p:nvSpPr>
        <p:spPr>
          <a:xfrm>
            <a:off x="2192193" y="1479792"/>
            <a:ext cx="29350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u="none" strike="noStrike" baseline="0" dirty="0">
                <a:solidFill>
                  <a:schemeClr val="bg1"/>
                </a:solidFill>
                <a:latin typeface="+mj-lt"/>
              </a:rPr>
              <a:t>Monitor poultry health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8EF431-E3D8-AB0E-6FE7-1D55B547202A}"/>
              </a:ext>
            </a:extLst>
          </p:cNvPr>
          <p:cNvSpPr txBox="1"/>
          <p:nvPr/>
        </p:nvSpPr>
        <p:spPr>
          <a:xfrm>
            <a:off x="2192193" y="1788476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268C994C-0908-6F49-0CD1-7455797F1C1B}"/>
              </a:ext>
            </a:extLst>
          </p:cNvPr>
          <p:cNvSpPr txBox="1"/>
          <p:nvPr/>
        </p:nvSpPr>
        <p:spPr>
          <a:xfrm>
            <a:off x="2192193" y="2375074"/>
            <a:ext cx="1823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Health Alerts</a:t>
            </a:r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96A227C2-1634-DD11-6F88-D0C2FE5C8E0F}"/>
              </a:ext>
            </a:extLst>
          </p:cNvPr>
          <p:cNvSpPr txBox="1"/>
          <p:nvPr/>
        </p:nvSpPr>
        <p:spPr>
          <a:xfrm>
            <a:off x="2192193" y="2683117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C6815CA-0317-C332-98D2-66DCEF88A7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42332" y="1686369"/>
            <a:ext cx="349860" cy="34986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BCFD893-8317-F481-BD0F-DDC0648ECF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28800" y="2520730"/>
            <a:ext cx="376923" cy="3769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17398F3-BA36-094C-BC23-32B7FB58735F}"/>
              </a:ext>
            </a:extLst>
          </p:cNvPr>
          <p:cNvSpPr txBox="1"/>
          <p:nvPr/>
        </p:nvSpPr>
        <p:spPr>
          <a:xfrm>
            <a:off x="2192193" y="3145697"/>
            <a:ext cx="3175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+mj-lt"/>
              </a:rPr>
              <a:t>Feed Consumption Tracking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FF19C0-8035-A371-B276-BF81CB20EE88}"/>
              </a:ext>
            </a:extLst>
          </p:cNvPr>
          <p:cNvSpPr txBox="1"/>
          <p:nvPr/>
        </p:nvSpPr>
        <p:spPr>
          <a:xfrm>
            <a:off x="2192193" y="3453740"/>
            <a:ext cx="2261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baseline="0" dirty="0">
                <a:solidFill>
                  <a:schemeClr val="bg1"/>
                </a:solidFill>
              </a:rPr>
              <a:t>Performance tracking. - Allows identification and resolution of issues.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85E1FC7D-4000-3A70-735B-8CB0A55CA3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59253" y="3237947"/>
            <a:ext cx="316015" cy="33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129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p110"/>
          <p:cNvSpPr txBox="1">
            <a:spLocks noGrp="1"/>
          </p:cNvSpPr>
          <p:nvPr>
            <p:ph type="title"/>
          </p:nvPr>
        </p:nvSpPr>
        <p:spPr>
          <a:xfrm>
            <a:off x="2088809" y="2403791"/>
            <a:ext cx="4966377" cy="1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/>
              <a:t>THANK YOU!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A6EE6B-2A2A-4F18-B555-9A676A2D3662}"/>
              </a:ext>
            </a:extLst>
          </p:cNvPr>
          <p:cNvSpPr txBox="1"/>
          <p:nvPr/>
        </p:nvSpPr>
        <p:spPr>
          <a:xfrm>
            <a:off x="3453205" y="3452725"/>
            <a:ext cx="2237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Source Sans Pro" panose="020B0503030403020204" pitchFamily="34" charset="0"/>
                <a:sym typeface="Overpass Light"/>
              </a:rPr>
              <a:t>www.alareebict.com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AAB89A4-C180-8D61-E386-0C284EE2A7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7916" y="1469226"/>
            <a:ext cx="2448164" cy="820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Source Sans Pro Black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33d8ce8-36d1-4241-a9cb-a1f83b4f31f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116E8EFDB6ED439C6FF8C3C8B43D86" ma:contentTypeVersion="14" ma:contentTypeDescription="Create a new document." ma:contentTypeScope="" ma:versionID="ed6f6d239a389a532d8d7646bfec9a63">
  <xsd:schema xmlns:xsd="http://www.w3.org/2001/XMLSchema" xmlns:xs="http://www.w3.org/2001/XMLSchema" xmlns:p="http://schemas.microsoft.com/office/2006/metadata/properties" xmlns:ns3="63dd1a84-ff94-4fac-ad3d-00288c6f3dad" xmlns:ns4="133d8ce8-36d1-4241-a9cb-a1f83b4f31f1" targetNamespace="http://schemas.microsoft.com/office/2006/metadata/properties" ma:root="true" ma:fieldsID="8b8d882e696389599367ceabae800fc7" ns3:_="" ns4:_="">
    <xsd:import namespace="63dd1a84-ff94-4fac-ad3d-00288c6f3dad"/>
    <xsd:import namespace="133d8ce8-36d1-4241-a9cb-a1f83b4f31f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dd1a84-ff94-4fac-ad3d-00288c6f3da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3d8ce8-36d1-4241-a9cb-a1f83b4f31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6D5901-1FF2-49E5-BC2C-5FC089A43F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2FCACB-DE21-458B-911D-BF0E0519328B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133d8ce8-36d1-4241-a9cb-a1f83b4f31f1"/>
    <ds:schemaRef ds:uri="http://schemas.openxmlformats.org/package/2006/metadata/core-properties"/>
    <ds:schemaRef ds:uri="http://purl.org/dc/dcmitype/"/>
    <ds:schemaRef ds:uri="63dd1a84-ff94-4fac-ad3d-00288c6f3dad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88B394B-5B99-4ED7-8F8B-D569E01068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dd1a84-ff94-4fac-ad3d-00288c6f3dad"/>
    <ds:schemaRef ds:uri="133d8ce8-36d1-4241-a9cb-a1f83b4f31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7401</TotalTime>
  <Words>500</Words>
  <Application>Microsoft Office PowerPoint</Application>
  <PresentationFormat>On-screen Show (16:9)</PresentationFormat>
  <Paragraphs>72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Source Sans Pro</vt:lpstr>
      <vt:lpstr>Arial</vt:lpstr>
      <vt:lpstr>Calibri</vt:lpstr>
      <vt:lpstr>Source Sans Pro Black</vt:lpstr>
      <vt:lpstr>Overpass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minimalIST marketing</dc:title>
  <dc:creator>Mohannad ALSOUSOU</dc:creator>
  <cp:lastModifiedBy>Tamer Adam</cp:lastModifiedBy>
  <cp:revision>145</cp:revision>
  <dcterms:modified xsi:type="dcterms:W3CDTF">2026-07-25T00:35:46Z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0x01010011116E8EFDB6ED439C6FF8C3C8B43D86</vt:lpwstr>
  </property>
</Properties>
</file>